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5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hrikant\Desktop\Backup\Shrikant%20Kulkarni\Kaizen\Kaizens%20for%20Display%20Gallery\New%20Microsoft%20Excel%20Workshee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Sheet1!$G$7</c:f>
              <c:strCache>
                <c:ptCount val="1"/>
                <c:pt idx="0">
                  <c:v>min/month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Sheet1!$H$6:$N$6</c:f>
              <c:strCache>
                <c:ptCount val="7"/>
                <c:pt idx="0">
                  <c:v>16-Apr</c:v>
                </c:pt>
                <c:pt idx="1">
                  <c:v>16-May</c:v>
                </c:pt>
                <c:pt idx="2">
                  <c:v>16-Jun</c:v>
                </c:pt>
                <c:pt idx="3">
                  <c:v>July16 2nd week </c:v>
                </c:pt>
                <c:pt idx="4">
                  <c:v>July16 3rd week </c:v>
                </c:pt>
                <c:pt idx="5">
                  <c:v>July 16 4th week</c:v>
                </c:pt>
                <c:pt idx="6">
                  <c:v>Aug 16 1st week</c:v>
                </c:pt>
              </c:strCache>
            </c:strRef>
          </c:cat>
          <c:val>
            <c:numRef>
              <c:f>Sheet1!$H$7:$N$7</c:f>
              <c:numCache>
                <c:formatCode>General</c:formatCode>
                <c:ptCount val="7"/>
                <c:pt idx="0">
                  <c:v>120</c:v>
                </c:pt>
                <c:pt idx="1">
                  <c:v>150</c:v>
                </c:pt>
                <c:pt idx="2">
                  <c:v>200</c:v>
                </c:pt>
                <c:pt idx="3">
                  <c:v>45</c:v>
                </c:pt>
                <c:pt idx="4">
                  <c:v>40</c:v>
                </c:pt>
                <c:pt idx="5">
                  <c:v>38</c:v>
                </c:pt>
                <c:pt idx="6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9993928"/>
        <c:axId val="289991968"/>
      </c:barChart>
      <c:catAx>
        <c:axId val="289993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9991968"/>
        <c:crosses val="autoZero"/>
        <c:auto val="1"/>
        <c:lblAlgn val="ctr"/>
        <c:lblOffset val="100"/>
        <c:noMultiLvlLbl val="0"/>
      </c:catAx>
      <c:valAx>
        <c:axId val="289991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9993928"/>
        <c:crosses val="autoZero"/>
        <c:crossBetween val="between"/>
      </c:valAx>
      <c:spPr>
        <a:noFill/>
        <a:ln w="12700"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F1271-14A4-4F46-91CF-74ED5A851268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40DE7-5D09-43F7-A855-83F3F7FA9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624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3188" y="747713"/>
            <a:ext cx="6653212" cy="37433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A4090-EF45-4D1F-94CA-F699B18BC565}" type="slidenum">
              <a:rPr lang="en-IN" smtClean="0"/>
              <a:pPr/>
              <a:t>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97385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5769-823F-44AE-B052-6289F5F4B97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8689-8D8E-40A7-BE90-C805F1F83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354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5769-823F-44AE-B052-6289F5F4B97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8689-8D8E-40A7-BE90-C805F1F83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600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5769-823F-44AE-B052-6289F5F4B97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8689-8D8E-40A7-BE90-C805F1F83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01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5769-823F-44AE-B052-6289F5F4B97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8689-8D8E-40A7-BE90-C805F1F83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144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5769-823F-44AE-B052-6289F5F4B97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8689-8D8E-40A7-BE90-C805F1F83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59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5769-823F-44AE-B052-6289F5F4B97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8689-8D8E-40A7-BE90-C805F1F83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7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5769-823F-44AE-B052-6289F5F4B97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8689-8D8E-40A7-BE90-C805F1F83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63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5769-823F-44AE-B052-6289F5F4B97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8689-8D8E-40A7-BE90-C805F1F83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203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5769-823F-44AE-B052-6289F5F4B97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8689-8D8E-40A7-BE90-C805F1F83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95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5769-823F-44AE-B052-6289F5F4B97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8689-8D8E-40A7-BE90-C805F1F83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6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C5769-823F-44AE-B052-6289F5F4B97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88689-8D8E-40A7-BE90-C805F1F83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673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C5769-823F-44AE-B052-6289F5F4B971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88689-8D8E-40A7-BE90-C805F1F83E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45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9" descr="advi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202954"/>
            <a:ext cx="1066800" cy="371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1676402" y="6705600"/>
            <a:ext cx="88392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40"/>
          <p:cNvSpPr>
            <a:spLocks noChangeArrowheads="1"/>
          </p:cNvSpPr>
          <p:nvPr/>
        </p:nvSpPr>
        <p:spPr bwMode="auto">
          <a:xfrm>
            <a:off x="4728785" y="761898"/>
            <a:ext cx="5786872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33CC"/>
                </a:solidFill>
              </a:rPr>
              <a:t>IDEA </a:t>
            </a:r>
            <a:r>
              <a:rPr lang="en-US" sz="1200" b="1" dirty="0">
                <a:solidFill>
                  <a:srgbClr val="0033CC"/>
                </a:solidFill>
              </a:rPr>
              <a:t>:-</a:t>
            </a:r>
            <a:r>
              <a:rPr lang="en-US" sz="1200" b="1" dirty="0">
                <a:solidFill>
                  <a:srgbClr val="0033CC"/>
                </a:solidFill>
              </a:rPr>
              <a:t> </a:t>
            </a:r>
            <a:r>
              <a:rPr lang="en-US" sz="1200" b="1" dirty="0"/>
              <a:t>Maintain</a:t>
            </a:r>
            <a:r>
              <a:rPr lang="en-US" sz="1200" b="1" dirty="0">
                <a:solidFill>
                  <a:srgbClr val="0033CC"/>
                </a:solidFill>
              </a:rPr>
              <a:t> </a:t>
            </a:r>
            <a:r>
              <a:rPr lang="en-US" sz="1200" b="1" dirty="0"/>
              <a:t>c</a:t>
            </a:r>
            <a:r>
              <a:rPr lang="en-US" sz="1100" b="1" dirty="0">
                <a:solidFill>
                  <a:prstClr val="black"/>
                </a:solidFill>
              </a:rPr>
              <a:t>onstant  pressure.</a:t>
            </a:r>
            <a:endParaRPr lang="en-US" altLang="en-US" sz="1100" b="1" dirty="0">
              <a:solidFill>
                <a:prstClr val="black"/>
              </a:solidFill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683063" y="152400"/>
            <a:ext cx="8832594" cy="457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683063" y="152400"/>
            <a:ext cx="1446718" cy="457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3129783" y="152400"/>
            <a:ext cx="197971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TPM CIRCLE NO </a:t>
            </a:r>
            <a:r>
              <a:rPr lang="en-US" sz="1050" b="1" dirty="0">
                <a:solidFill>
                  <a:srgbClr val="0033CC"/>
                </a:solidFill>
              </a:rPr>
              <a:t>:- </a:t>
            </a:r>
            <a:r>
              <a:rPr lang="en-US" sz="1050" b="1" dirty="0"/>
              <a:t>3</a:t>
            </a:r>
            <a:endParaRPr lang="en-US" sz="1050" b="1" dirty="0">
              <a:solidFill>
                <a:srgbClr val="0033CC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129783" y="304774"/>
            <a:ext cx="197971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TPM CIRCLE NAME </a:t>
            </a:r>
            <a:r>
              <a:rPr lang="en-US" sz="1050" b="1" dirty="0">
                <a:solidFill>
                  <a:srgbClr val="0033CC"/>
                </a:solidFill>
              </a:rPr>
              <a:t>: </a:t>
            </a:r>
            <a:r>
              <a:rPr lang="en-US" sz="900" b="1" dirty="0">
                <a:solidFill>
                  <a:srgbClr val="0033CC"/>
                </a:solidFill>
              </a:rPr>
              <a:t>P15 TEAM </a:t>
            </a:r>
            <a:endParaRPr lang="en-US" sz="1050" b="1" dirty="0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3129783" y="457149"/>
            <a:ext cx="197971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DEPT :-</a:t>
            </a:r>
            <a:r>
              <a:rPr lang="en-US" sz="1050" dirty="0">
                <a:solidFill>
                  <a:srgbClr val="0033CC"/>
                </a:solidFill>
              </a:rPr>
              <a:t>  </a:t>
            </a:r>
            <a:r>
              <a:rPr lang="en-US" sz="1050" b="1" dirty="0">
                <a:solidFill>
                  <a:prstClr val="black"/>
                </a:solidFill>
              </a:rPr>
              <a:t>Assembly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683063" y="609522"/>
            <a:ext cx="1142146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CELL </a:t>
            </a:r>
            <a:r>
              <a:rPr lang="en-US" sz="1050" b="1" dirty="0">
                <a:solidFill>
                  <a:srgbClr val="0033CC"/>
                </a:solidFill>
              </a:rPr>
              <a:t>:-</a:t>
            </a:r>
            <a:r>
              <a:rPr lang="en-US" sz="1050" b="1" dirty="0">
                <a:solidFill>
                  <a:prstClr val="black"/>
                </a:solidFill>
              </a:rPr>
              <a:t>A386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2825209" y="609522"/>
            <a:ext cx="1903576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CELL NAME</a:t>
            </a:r>
            <a:r>
              <a:rPr lang="en-US" sz="1050" b="1" dirty="0">
                <a:solidFill>
                  <a:srgbClr val="0033CC"/>
                </a:solidFill>
              </a:rPr>
              <a:t>:- </a:t>
            </a:r>
            <a:r>
              <a:rPr lang="en-US" sz="1050" b="1" dirty="0"/>
              <a:t>Oil Pump</a:t>
            </a:r>
            <a:endParaRPr lang="en-US" sz="1050" b="1" dirty="0"/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5109504" y="152400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5109504" y="304774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5109504" y="457149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4728785" y="609522"/>
            <a:ext cx="3121865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MACHINE </a:t>
            </a:r>
            <a:r>
              <a:rPr lang="en-US" sz="1050" b="1" dirty="0">
                <a:solidFill>
                  <a:srgbClr val="0033CC"/>
                </a:solidFill>
              </a:rPr>
              <a:t>/ STAGE  :- </a:t>
            </a:r>
            <a:r>
              <a:rPr lang="en-US" sz="1050" b="1" dirty="0">
                <a:solidFill>
                  <a:srgbClr val="0033CC"/>
                </a:solidFill>
              </a:rPr>
              <a:t> </a:t>
            </a:r>
            <a:r>
              <a:rPr lang="en-US" sz="1050" b="1" dirty="0"/>
              <a:t>A386 Assembly Line 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7850661" y="609522"/>
            <a:ext cx="2665007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OPERATION  </a:t>
            </a:r>
            <a:r>
              <a:rPr lang="en-US" sz="1050" b="1" dirty="0">
                <a:solidFill>
                  <a:srgbClr val="0033CC"/>
                </a:solidFill>
              </a:rPr>
              <a:t>:-</a:t>
            </a:r>
            <a:r>
              <a:rPr lang="en-US" sz="1050" b="1" dirty="0">
                <a:solidFill>
                  <a:srgbClr val="0033CC"/>
                </a:solidFill>
              </a:rPr>
              <a:t> </a:t>
            </a:r>
            <a:r>
              <a:rPr lang="en-US" sz="1050" b="1" dirty="0">
                <a:solidFill>
                  <a:prstClr val="black"/>
                </a:solidFill>
              </a:rPr>
              <a:t>PRV testing stage.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6327789" y="152400"/>
            <a:ext cx="304572" cy="15237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KK</a:t>
            </a:r>
          </a:p>
        </p:txBody>
      </p:sp>
      <p:sp>
        <p:nvSpPr>
          <p:cNvPr id="30" name="Rectangle 15"/>
          <p:cNvSpPr>
            <a:spLocks noChangeArrowheads="1"/>
          </p:cNvSpPr>
          <p:nvPr/>
        </p:nvSpPr>
        <p:spPr bwMode="auto">
          <a:xfrm>
            <a:off x="8764367" y="152400"/>
            <a:ext cx="1751290" cy="457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1" name="WordArt 16"/>
          <p:cNvSpPr>
            <a:spLocks noChangeArrowheads="1" noChangeShapeType="1" noTextEdit="1"/>
          </p:cNvSpPr>
          <p:nvPr/>
        </p:nvSpPr>
        <p:spPr bwMode="auto">
          <a:xfrm>
            <a:off x="8840510" y="228587"/>
            <a:ext cx="1598890" cy="2710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KAIZEN </a:t>
            </a:r>
            <a:r>
              <a:rPr lang="en-I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 IDEA </a:t>
            </a:r>
            <a:r>
              <a:rPr lang="en-I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SHEET</a:t>
            </a:r>
          </a:p>
        </p:txBody>
      </p:sp>
      <p:sp>
        <p:nvSpPr>
          <p:cNvPr id="32" name="Rectangle 17"/>
          <p:cNvSpPr>
            <a:spLocks noChangeArrowheads="1"/>
          </p:cNvSpPr>
          <p:nvPr/>
        </p:nvSpPr>
        <p:spPr bwMode="auto">
          <a:xfrm>
            <a:off x="6632361" y="152400"/>
            <a:ext cx="304572" cy="15237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QM</a:t>
            </a:r>
          </a:p>
        </p:txBody>
      </p:sp>
      <p:sp>
        <p:nvSpPr>
          <p:cNvPr id="33" name="Rectangle 18"/>
          <p:cNvSpPr>
            <a:spLocks noChangeArrowheads="1"/>
          </p:cNvSpPr>
          <p:nvPr/>
        </p:nvSpPr>
        <p:spPr bwMode="auto">
          <a:xfrm>
            <a:off x="6936934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PM</a:t>
            </a:r>
          </a:p>
        </p:txBody>
      </p:sp>
      <p:sp>
        <p:nvSpPr>
          <p:cNvPr id="34" name="Rectangle 19"/>
          <p:cNvSpPr>
            <a:spLocks noChangeArrowheads="1"/>
          </p:cNvSpPr>
          <p:nvPr/>
        </p:nvSpPr>
        <p:spPr bwMode="auto">
          <a:xfrm>
            <a:off x="7241506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JH</a:t>
            </a:r>
          </a:p>
        </p:txBody>
      </p:sp>
      <p:sp>
        <p:nvSpPr>
          <p:cNvPr id="35" name="Rectangle 20"/>
          <p:cNvSpPr>
            <a:spLocks noChangeArrowheads="1"/>
          </p:cNvSpPr>
          <p:nvPr/>
        </p:nvSpPr>
        <p:spPr bwMode="auto">
          <a:xfrm>
            <a:off x="7546078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SHE</a:t>
            </a:r>
          </a:p>
        </p:txBody>
      </p:sp>
      <p:sp>
        <p:nvSpPr>
          <p:cNvPr id="36" name="Rectangle 21"/>
          <p:cNvSpPr>
            <a:spLocks noChangeArrowheads="1"/>
          </p:cNvSpPr>
          <p:nvPr/>
        </p:nvSpPr>
        <p:spPr bwMode="auto">
          <a:xfrm>
            <a:off x="7850650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OT</a:t>
            </a:r>
          </a:p>
        </p:txBody>
      </p:sp>
      <p:sp>
        <p:nvSpPr>
          <p:cNvPr id="37" name="Rectangle 22"/>
          <p:cNvSpPr>
            <a:spLocks noChangeArrowheads="1"/>
          </p:cNvSpPr>
          <p:nvPr/>
        </p:nvSpPr>
        <p:spPr bwMode="auto">
          <a:xfrm>
            <a:off x="8155222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DM</a:t>
            </a:r>
          </a:p>
        </p:txBody>
      </p:sp>
      <p:sp>
        <p:nvSpPr>
          <p:cNvPr id="38" name="Rectangle 23"/>
          <p:cNvSpPr>
            <a:spLocks noChangeArrowheads="1"/>
          </p:cNvSpPr>
          <p:nvPr/>
        </p:nvSpPr>
        <p:spPr bwMode="auto">
          <a:xfrm>
            <a:off x="8459795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E&amp;T</a:t>
            </a:r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6327789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0" name="Rectangle 25"/>
          <p:cNvSpPr>
            <a:spLocks noChangeArrowheads="1"/>
          </p:cNvSpPr>
          <p:nvPr/>
        </p:nvSpPr>
        <p:spPr bwMode="auto">
          <a:xfrm>
            <a:off x="6632361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1" name="Rectangle 26"/>
          <p:cNvSpPr>
            <a:spLocks noChangeArrowheads="1"/>
          </p:cNvSpPr>
          <p:nvPr/>
        </p:nvSpPr>
        <p:spPr bwMode="auto">
          <a:xfrm>
            <a:off x="6936934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2" name="Rectangle 27"/>
          <p:cNvSpPr>
            <a:spLocks noChangeArrowheads="1"/>
          </p:cNvSpPr>
          <p:nvPr/>
        </p:nvSpPr>
        <p:spPr bwMode="auto">
          <a:xfrm>
            <a:off x="7241506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3" name="Rectangle 28"/>
          <p:cNvSpPr>
            <a:spLocks noChangeArrowheads="1"/>
          </p:cNvSpPr>
          <p:nvPr/>
        </p:nvSpPr>
        <p:spPr bwMode="auto">
          <a:xfrm>
            <a:off x="7546078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4" name="Rectangle 29"/>
          <p:cNvSpPr>
            <a:spLocks noChangeArrowheads="1"/>
          </p:cNvSpPr>
          <p:nvPr/>
        </p:nvSpPr>
        <p:spPr bwMode="auto">
          <a:xfrm>
            <a:off x="7850650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5" name="Rectangle 30"/>
          <p:cNvSpPr>
            <a:spLocks noChangeArrowheads="1"/>
          </p:cNvSpPr>
          <p:nvPr/>
        </p:nvSpPr>
        <p:spPr bwMode="auto">
          <a:xfrm>
            <a:off x="8155222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6" name="Rectangle 31"/>
          <p:cNvSpPr>
            <a:spLocks noChangeArrowheads="1"/>
          </p:cNvSpPr>
          <p:nvPr/>
        </p:nvSpPr>
        <p:spPr bwMode="auto">
          <a:xfrm>
            <a:off x="8459795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7" name="Rectangle 32"/>
          <p:cNvSpPr>
            <a:spLocks noChangeArrowheads="1"/>
          </p:cNvSpPr>
          <p:nvPr/>
        </p:nvSpPr>
        <p:spPr bwMode="auto">
          <a:xfrm>
            <a:off x="6327789" y="457149"/>
            <a:ext cx="304572" cy="15237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P</a:t>
            </a:r>
          </a:p>
        </p:txBody>
      </p:sp>
      <p:sp>
        <p:nvSpPr>
          <p:cNvPr id="48" name="Rectangle 33"/>
          <p:cNvSpPr>
            <a:spLocks noChangeArrowheads="1"/>
          </p:cNvSpPr>
          <p:nvPr/>
        </p:nvSpPr>
        <p:spPr bwMode="auto">
          <a:xfrm>
            <a:off x="6632361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solidFill>
                  <a:prstClr val="black"/>
                </a:solidFill>
              </a:rPr>
              <a:t>Q</a:t>
            </a:r>
          </a:p>
        </p:txBody>
      </p:sp>
      <p:sp>
        <p:nvSpPr>
          <p:cNvPr id="49" name="Rectangle 34"/>
          <p:cNvSpPr>
            <a:spLocks noChangeArrowheads="1"/>
          </p:cNvSpPr>
          <p:nvPr/>
        </p:nvSpPr>
        <p:spPr bwMode="auto">
          <a:xfrm>
            <a:off x="6936934" y="457149"/>
            <a:ext cx="609144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600" b="1" dirty="0">
                <a:solidFill>
                  <a:prstClr val="black"/>
                </a:solidFill>
              </a:rPr>
              <a:t>DEF :-</a:t>
            </a:r>
            <a:r>
              <a:rPr lang="en-US" sz="500" b="1" dirty="0">
                <a:solidFill>
                  <a:prstClr val="black"/>
                </a:solidFill>
              </a:rPr>
              <a:t> </a:t>
            </a:r>
            <a:r>
              <a:rPr lang="en-US" sz="1000" b="1" dirty="0">
                <a:solidFill>
                  <a:prstClr val="black"/>
                </a:solidFill>
              </a:rPr>
              <a:t>A</a:t>
            </a:r>
            <a:endParaRPr lang="en-US" sz="500" b="1" dirty="0">
              <a:solidFill>
                <a:prstClr val="black"/>
              </a:solidFill>
            </a:endParaRPr>
          </a:p>
        </p:txBody>
      </p:sp>
      <p:sp>
        <p:nvSpPr>
          <p:cNvPr id="50" name="Rectangle 35"/>
          <p:cNvSpPr>
            <a:spLocks noChangeArrowheads="1"/>
          </p:cNvSpPr>
          <p:nvPr/>
        </p:nvSpPr>
        <p:spPr bwMode="auto">
          <a:xfrm>
            <a:off x="7546078" y="457149"/>
            <a:ext cx="304572" cy="152374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51" name="Rectangle 36"/>
          <p:cNvSpPr>
            <a:spLocks noChangeArrowheads="1"/>
          </p:cNvSpPr>
          <p:nvPr/>
        </p:nvSpPr>
        <p:spPr bwMode="auto">
          <a:xfrm>
            <a:off x="7850650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D</a:t>
            </a:r>
          </a:p>
        </p:txBody>
      </p:sp>
      <p:sp>
        <p:nvSpPr>
          <p:cNvPr id="52" name="Rectangle 37"/>
          <p:cNvSpPr>
            <a:spLocks noChangeArrowheads="1"/>
          </p:cNvSpPr>
          <p:nvPr/>
        </p:nvSpPr>
        <p:spPr bwMode="auto">
          <a:xfrm>
            <a:off x="8155222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</a:t>
            </a:r>
          </a:p>
        </p:txBody>
      </p:sp>
      <p:sp>
        <p:nvSpPr>
          <p:cNvPr id="53" name="Rectangle 38"/>
          <p:cNvSpPr>
            <a:spLocks noChangeArrowheads="1"/>
          </p:cNvSpPr>
          <p:nvPr/>
        </p:nvSpPr>
        <p:spPr bwMode="auto">
          <a:xfrm>
            <a:off x="8459795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M</a:t>
            </a:r>
          </a:p>
        </p:txBody>
      </p:sp>
      <p:sp>
        <p:nvSpPr>
          <p:cNvPr id="54" name="Rectangle 39"/>
          <p:cNvSpPr>
            <a:spLocks noChangeArrowheads="1"/>
          </p:cNvSpPr>
          <p:nvPr/>
        </p:nvSpPr>
        <p:spPr bwMode="auto">
          <a:xfrm>
            <a:off x="1683063" y="761902"/>
            <a:ext cx="3045722" cy="6094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0000CC"/>
                </a:solidFill>
              </a:rPr>
              <a:t>KAIZEN THEME </a:t>
            </a:r>
            <a:r>
              <a:rPr lang="en-US" sz="1200" b="1" dirty="0">
                <a:solidFill>
                  <a:srgbClr val="0000CC"/>
                </a:solidFill>
              </a:rPr>
              <a:t>: </a:t>
            </a:r>
            <a:r>
              <a:rPr lang="en-US" sz="1100" b="1" dirty="0"/>
              <a:t>To eliminate breakdown of PRV testing m/c.</a:t>
            </a:r>
            <a:endParaRPr lang="en-US" altLang="en-US" sz="1100" b="1" dirty="0"/>
          </a:p>
        </p:txBody>
      </p:sp>
      <p:sp>
        <p:nvSpPr>
          <p:cNvPr id="55" name="Rectangle 41"/>
          <p:cNvSpPr>
            <a:spLocks noChangeArrowheads="1"/>
          </p:cNvSpPr>
          <p:nvPr/>
        </p:nvSpPr>
        <p:spPr bwMode="auto">
          <a:xfrm>
            <a:off x="1683063" y="1371400"/>
            <a:ext cx="3045722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00" b="1" dirty="0">
                <a:solidFill>
                  <a:srgbClr val="0033CC"/>
                </a:solidFill>
              </a:rPr>
              <a:t>WIDELY/DEEPLY:-</a:t>
            </a:r>
            <a:endParaRPr lang="en-US" sz="800" b="1" dirty="0">
              <a:solidFill>
                <a:srgbClr val="0033CC"/>
              </a:solidFill>
            </a:endParaRPr>
          </a:p>
        </p:txBody>
      </p:sp>
      <p:sp>
        <p:nvSpPr>
          <p:cNvPr id="56" name="Rectangle 42"/>
          <p:cNvSpPr>
            <a:spLocks noChangeArrowheads="1"/>
          </p:cNvSpPr>
          <p:nvPr/>
        </p:nvSpPr>
        <p:spPr bwMode="auto">
          <a:xfrm>
            <a:off x="1683063" y="1599956"/>
            <a:ext cx="3045722" cy="2285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100" b="1" dirty="0">
                <a:solidFill>
                  <a:srgbClr val="0033CC"/>
                </a:solidFill>
              </a:rPr>
              <a:t>PROBLEM / PRESENT STATUS </a:t>
            </a:r>
            <a:r>
              <a:rPr lang="en-US" sz="1100" b="1" dirty="0">
                <a:solidFill>
                  <a:srgbClr val="0033CC"/>
                </a:solidFill>
              </a:rPr>
              <a:t>:-  </a:t>
            </a:r>
            <a:r>
              <a:rPr lang="en-US" sz="1100" b="1" dirty="0"/>
              <a:t>High </a:t>
            </a:r>
            <a:r>
              <a:rPr lang="en-US" sz="1100" b="1" dirty="0"/>
              <a:t>Air entrapment</a:t>
            </a:r>
            <a:r>
              <a:rPr lang="en-US" sz="1100" b="1" dirty="0"/>
              <a:t> breakdown time  of A386 machine 120 ~ 200 min / month. </a:t>
            </a:r>
          </a:p>
          <a:p>
            <a:endParaRPr lang="en-US" sz="11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sz="1200" b="1" dirty="0"/>
          </a:p>
          <a:p>
            <a:endParaRPr lang="en-US" altLang="en-US" sz="1100" b="1" dirty="0"/>
          </a:p>
        </p:txBody>
      </p:sp>
      <p:sp>
        <p:nvSpPr>
          <p:cNvPr id="57" name="Rectangle 43"/>
          <p:cNvSpPr>
            <a:spLocks noChangeArrowheads="1"/>
          </p:cNvSpPr>
          <p:nvPr/>
        </p:nvSpPr>
        <p:spPr bwMode="auto">
          <a:xfrm>
            <a:off x="4728786" y="1142834"/>
            <a:ext cx="3274151" cy="27427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r>
              <a:rPr lang="en-US" sz="1100" b="1" dirty="0">
                <a:solidFill>
                  <a:srgbClr val="0033CC"/>
                </a:solidFill>
              </a:rPr>
              <a:t>COUNTERMEASURE:-  </a:t>
            </a:r>
            <a:r>
              <a:rPr lang="en-US" sz="1100" b="1" dirty="0"/>
              <a:t>To maintain constant pressure external motor provided which will avoid air entrapment in the piping.</a:t>
            </a:r>
            <a:endParaRPr lang="en-US" sz="1200" b="1" dirty="0"/>
          </a:p>
          <a:p>
            <a:pPr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8002936" y="1142833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8002936" y="1295208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8002936" y="1447583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8002936" y="1599956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KAIZEN FINISH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9297379" y="1142833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prstClr val="black"/>
                </a:solidFill>
              </a:rPr>
              <a:t>45mins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9297379" y="1295208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prstClr val="black"/>
                </a:solidFill>
              </a:rPr>
              <a:t>0 mins.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9297379" y="1447583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prstClr val="black"/>
                </a:solidFill>
              </a:rPr>
              <a:t>20.06.2016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9297379" y="1599956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prstClr val="black"/>
                </a:solidFill>
              </a:rPr>
              <a:t> </a:t>
            </a:r>
            <a:r>
              <a:rPr lang="en-US" sz="1050" b="1" dirty="0">
                <a:solidFill>
                  <a:prstClr val="black"/>
                </a:solidFill>
              </a:rPr>
              <a:t>10.07.2016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6" name="Rectangle 52"/>
          <p:cNvSpPr>
            <a:spLocks noChangeArrowheads="1"/>
          </p:cNvSpPr>
          <p:nvPr/>
        </p:nvSpPr>
        <p:spPr bwMode="auto">
          <a:xfrm>
            <a:off x="8002947" y="1904706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>
                <a:solidFill>
                  <a:srgbClr val="0033CC"/>
                </a:solidFill>
              </a:rPr>
              <a:t>TEAM MEMBERS :- </a:t>
            </a:r>
          </a:p>
        </p:txBody>
      </p:sp>
      <p:sp>
        <p:nvSpPr>
          <p:cNvPr id="67" name="Rectangle 55"/>
          <p:cNvSpPr>
            <a:spLocks noChangeArrowheads="1"/>
          </p:cNvSpPr>
          <p:nvPr/>
        </p:nvSpPr>
        <p:spPr bwMode="auto">
          <a:xfrm>
            <a:off x="8002947" y="2361827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>
                <a:solidFill>
                  <a:srgbClr val="0033CC"/>
                </a:solidFill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8002947" y="2514207"/>
            <a:ext cx="2512721" cy="7618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228600" indent="-228600">
              <a:spcBef>
                <a:spcPct val="20000"/>
              </a:spcBef>
              <a:buAutoNum type="arabicPeriod"/>
            </a:pPr>
            <a:r>
              <a:rPr lang="en-US" altLang="en-US" sz="1150" b="1" dirty="0">
                <a:solidFill>
                  <a:prstClr val="black"/>
                </a:solidFill>
              </a:rPr>
              <a:t>Reduce breakdowm mins.</a:t>
            </a:r>
          </a:p>
          <a:p>
            <a:pPr marL="228600" indent="-228600">
              <a:spcBef>
                <a:spcPct val="20000"/>
              </a:spcBef>
              <a:buAutoNum type="arabicPeriod"/>
            </a:pPr>
            <a:r>
              <a:rPr lang="en-US" altLang="en-US" sz="1150" b="1" dirty="0">
                <a:solidFill>
                  <a:prstClr val="black"/>
                </a:solidFill>
              </a:rPr>
              <a:t>Reduce </a:t>
            </a:r>
            <a:r>
              <a:rPr lang="en-US" altLang="en-US" sz="1150" b="1" dirty="0">
                <a:solidFill>
                  <a:prstClr val="black"/>
                </a:solidFill>
              </a:rPr>
              <a:t> </a:t>
            </a:r>
            <a:r>
              <a:rPr lang="en-US" altLang="en-US" sz="1150" b="1" dirty="0">
                <a:solidFill>
                  <a:prstClr val="black"/>
                </a:solidFill>
              </a:rPr>
              <a:t>rejection.</a:t>
            </a:r>
          </a:p>
        </p:txBody>
      </p:sp>
      <p:sp>
        <p:nvSpPr>
          <p:cNvPr id="69" name="Rectangle 59"/>
          <p:cNvSpPr>
            <a:spLocks noChangeArrowheads="1"/>
          </p:cNvSpPr>
          <p:nvPr/>
        </p:nvSpPr>
        <p:spPr bwMode="auto">
          <a:xfrm>
            <a:off x="1683063" y="6475940"/>
            <a:ext cx="3045722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00CC"/>
                </a:solidFill>
              </a:rPr>
              <a:t>MANAGER’S SIGN </a:t>
            </a:r>
            <a:r>
              <a:rPr lang="en-US" sz="1200" b="1" dirty="0">
                <a:solidFill>
                  <a:srgbClr val="0000CC"/>
                </a:solidFill>
              </a:rPr>
              <a:t>:- </a:t>
            </a:r>
            <a:r>
              <a:rPr lang="en-US" sz="1200" b="1" dirty="0"/>
              <a:t>Janardan Sathe</a:t>
            </a:r>
            <a:endParaRPr lang="en-US" sz="1200" b="1" dirty="0"/>
          </a:p>
        </p:txBody>
      </p:sp>
      <p:sp>
        <p:nvSpPr>
          <p:cNvPr id="70" name="Rectangle 60"/>
          <p:cNvSpPr>
            <a:spLocks noChangeArrowheads="1"/>
          </p:cNvSpPr>
          <p:nvPr/>
        </p:nvSpPr>
        <p:spPr bwMode="auto">
          <a:xfrm>
            <a:off x="1683063" y="6247379"/>
            <a:ext cx="3045722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00CC"/>
                </a:solidFill>
              </a:rPr>
              <a:t>REGISTERED BY </a:t>
            </a:r>
            <a:r>
              <a:rPr lang="en-US" sz="1200" b="1" dirty="0">
                <a:solidFill>
                  <a:srgbClr val="0000CC"/>
                </a:solidFill>
              </a:rPr>
              <a:t>:- </a:t>
            </a:r>
            <a:r>
              <a:rPr lang="en-US" sz="1200" b="1" dirty="0"/>
              <a:t>Bhavesh Pednekar</a:t>
            </a:r>
            <a:endParaRPr lang="en-US" sz="1200" b="1" dirty="0"/>
          </a:p>
        </p:txBody>
      </p:sp>
      <p:sp>
        <p:nvSpPr>
          <p:cNvPr id="71" name="Rectangle 61"/>
          <p:cNvSpPr>
            <a:spLocks noChangeArrowheads="1"/>
          </p:cNvSpPr>
          <p:nvPr/>
        </p:nvSpPr>
        <p:spPr bwMode="auto">
          <a:xfrm>
            <a:off x="1683063" y="6018818"/>
            <a:ext cx="3045722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00CC"/>
                </a:solidFill>
              </a:rPr>
              <a:t>REGISTRATION </a:t>
            </a:r>
            <a:r>
              <a:rPr lang="en-US" sz="1200" b="1" dirty="0">
                <a:solidFill>
                  <a:srgbClr val="0000CC"/>
                </a:solidFill>
              </a:rPr>
              <a:t>NO. &amp; DATE: </a:t>
            </a:r>
            <a:r>
              <a:rPr lang="en-US" sz="1200" b="1" dirty="0"/>
              <a:t>10.07.16</a:t>
            </a:r>
          </a:p>
          <a:p>
            <a:endParaRPr lang="en-US" sz="1200" b="1" dirty="0"/>
          </a:p>
        </p:txBody>
      </p:sp>
      <p:sp>
        <p:nvSpPr>
          <p:cNvPr id="72" name="Rectangle 62"/>
          <p:cNvSpPr>
            <a:spLocks noChangeArrowheads="1"/>
          </p:cNvSpPr>
          <p:nvPr/>
        </p:nvSpPr>
        <p:spPr bwMode="auto">
          <a:xfrm>
            <a:off x="1683063" y="3885570"/>
            <a:ext cx="3045722" cy="17523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100" b="1" dirty="0">
              <a:solidFill>
                <a:srgbClr val="0000CC"/>
              </a:solidFill>
            </a:endParaRPr>
          </a:p>
          <a:p>
            <a:r>
              <a:rPr lang="en-US" sz="1100" b="1" dirty="0">
                <a:solidFill>
                  <a:srgbClr val="0000CC"/>
                </a:solidFill>
              </a:rPr>
              <a:t>WHY </a:t>
            </a:r>
            <a:r>
              <a:rPr lang="en-US" sz="1100" b="1" dirty="0">
                <a:solidFill>
                  <a:srgbClr val="0000CC"/>
                </a:solidFill>
              </a:rPr>
              <a:t>- WHY ANALYSIS :- </a:t>
            </a:r>
          </a:p>
          <a:p>
            <a:r>
              <a:rPr lang="en-US" altLang="en-US" sz="1100" b="1" dirty="0">
                <a:solidFill>
                  <a:srgbClr val="0000CC"/>
                </a:solidFill>
                <a:cs typeface="Arial" charset="0"/>
              </a:rPr>
              <a:t>Why1:</a:t>
            </a:r>
            <a:r>
              <a:rPr lang="en-US" sz="1100" b="1" dirty="0">
                <a:solidFill>
                  <a:srgbClr val="0033CC"/>
                </a:solidFill>
              </a:rPr>
              <a:t> </a:t>
            </a:r>
            <a:r>
              <a:rPr lang="en-US" sz="1100" b="1" dirty="0"/>
              <a:t>High Air entrapment breakdown time </a:t>
            </a:r>
            <a:endParaRPr lang="en-US" sz="1100" b="1" dirty="0"/>
          </a:p>
          <a:p>
            <a:r>
              <a:rPr lang="en-US" altLang="en-US" sz="1100" b="1" dirty="0">
                <a:solidFill>
                  <a:srgbClr val="0000CC"/>
                </a:solidFill>
                <a:cs typeface="Arial" charset="0"/>
              </a:rPr>
              <a:t>Why 2:  </a:t>
            </a:r>
            <a:r>
              <a:rPr lang="en-US" altLang="en-US" sz="1100" b="1" dirty="0">
                <a:cs typeface="Arial" charset="0"/>
              </a:rPr>
              <a:t>Air flow through piping at the time of new cycle</a:t>
            </a:r>
            <a:r>
              <a:rPr lang="en-US" altLang="en-US" sz="1100" b="1" dirty="0">
                <a:solidFill>
                  <a:srgbClr val="0000CC"/>
                </a:solidFill>
                <a:cs typeface="Arial" charset="0"/>
              </a:rPr>
              <a:t> </a:t>
            </a:r>
            <a:endParaRPr lang="en-US" sz="1100" b="1" dirty="0"/>
          </a:p>
          <a:p>
            <a:r>
              <a:rPr lang="en-US" altLang="en-US" sz="1100" b="1" dirty="0">
                <a:solidFill>
                  <a:srgbClr val="0000CC"/>
                </a:solidFill>
                <a:cs typeface="Arial" charset="0"/>
              </a:rPr>
              <a:t>Why </a:t>
            </a:r>
            <a:r>
              <a:rPr lang="en-US" altLang="en-US" sz="1100" b="1" dirty="0">
                <a:solidFill>
                  <a:srgbClr val="0000CC"/>
                </a:solidFill>
                <a:cs typeface="Arial" charset="0"/>
              </a:rPr>
              <a:t>3:  </a:t>
            </a:r>
            <a:r>
              <a:rPr lang="en-US" altLang="en-US" sz="1100" b="1" dirty="0">
                <a:cs typeface="Arial" charset="0"/>
              </a:rPr>
              <a:t>Oil remaining in pipes get drain while changing parts for new cycle</a:t>
            </a:r>
          </a:p>
          <a:p>
            <a:r>
              <a:rPr lang="en-US" altLang="en-US" sz="1200" b="1" dirty="0">
                <a:solidFill>
                  <a:srgbClr val="0000CC"/>
                </a:solidFill>
                <a:cs typeface="Arial" charset="0"/>
              </a:rPr>
              <a:t>Why </a:t>
            </a:r>
            <a:r>
              <a:rPr lang="en-US" altLang="en-US" sz="1200" b="1" dirty="0">
                <a:solidFill>
                  <a:srgbClr val="0000CC"/>
                </a:solidFill>
                <a:cs typeface="Arial" charset="0"/>
              </a:rPr>
              <a:t>4: </a:t>
            </a:r>
            <a:r>
              <a:rPr lang="en-US" altLang="en-US" sz="1100" b="1" dirty="0">
                <a:cs typeface="Arial" charset="0"/>
              </a:rPr>
              <a:t>Drop in oil pressure</a:t>
            </a:r>
            <a:endParaRPr lang="en-US" sz="1100" b="1" dirty="0"/>
          </a:p>
        </p:txBody>
      </p:sp>
      <p:sp>
        <p:nvSpPr>
          <p:cNvPr id="73" name="Rectangle 63"/>
          <p:cNvSpPr>
            <a:spLocks noChangeArrowheads="1"/>
          </p:cNvSpPr>
          <p:nvPr/>
        </p:nvSpPr>
        <p:spPr bwMode="auto">
          <a:xfrm>
            <a:off x="4728786" y="3885577"/>
            <a:ext cx="3274151" cy="281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100" b="1" dirty="0">
                <a:solidFill>
                  <a:srgbClr val="0000CC"/>
                </a:solidFill>
              </a:rPr>
              <a:t>RESULT </a:t>
            </a:r>
            <a:r>
              <a:rPr lang="en-US" sz="1100" b="1" dirty="0">
                <a:solidFill>
                  <a:srgbClr val="0000CC"/>
                </a:solidFill>
              </a:rPr>
              <a:t>:-</a:t>
            </a: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</p:txBody>
      </p:sp>
      <p:sp>
        <p:nvSpPr>
          <p:cNvPr id="74" name="Rectangle 64"/>
          <p:cNvSpPr>
            <a:spLocks noChangeArrowheads="1"/>
          </p:cNvSpPr>
          <p:nvPr/>
        </p:nvSpPr>
        <p:spPr bwMode="auto">
          <a:xfrm>
            <a:off x="8002947" y="5104571"/>
            <a:ext cx="2512721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900" b="1" dirty="0">
                <a:solidFill>
                  <a:srgbClr val="0000CC"/>
                </a:solidFill>
              </a:rPr>
              <a:t>COST INCURRED FOR MAKING KAIZ</a:t>
            </a:r>
            <a:r>
              <a:rPr lang="en-US" sz="1000" b="1" dirty="0">
                <a:solidFill>
                  <a:srgbClr val="0000CC"/>
                </a:solidFill>
              </a:rPr>
              <a:t>EN</a:t>
            </a:r>
            <a:endParaRPr lang="en-US" sz="1200" b="1" dirty="0">
              <a:solidFill>
                <a:srgbClr val="0000CC"/>
              </a:solidFill>
            </a:endParaRPr>
          </a:p>
        </p:txBody>
      </p:sp>
      <p:sp>
        <p:nvSpPr>
          <p:cNvPr id="75" name="Rectangle 65"/>
          <p:cNvSpPr>
            <a:spLocks noChangeArrowheads="1"/>
          </p:cNvSpPr>
          <p:nvPr/>
        </p:nvSpPr>
        <p:spPr bwMode="auto">
          <a:xfrm>
            <a:off x="8002936" y="5333133"/>
            <a:ext cx="837574" cy="304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800" b="1" dirty="0">
                <a:solidFill>
                  <a:prstClr val="black"/>
                </a:solidFill>
              </a:rPr>
              <a:t>MATERIAL COST </a:t>
            </a:r>
            <a:endParaRPr lang="en-US" altLang="en-US" sz="1000" b="1" dirty="0">
              <a:solidFill>
                <a:prstClr val="black"/>
              </a:solidFill>
            </a:endParaRPr>
          </a:p>
          <a:p>
            <a:pPr algn="ctr"/>
            <a:r>
              <a:rPr lang="en-US" altLang="en-US" sz="1000" b="1" dirty="0">
                <a:solidFill>
                  <a:prstClr val="black"/>
                </a:solidFill>
              </a:rPr>
              <a:t>IN RS</a:t>
            </a:r>
            <a:endParaRPr lang="en-US" altLang="en-US" sz="1000" b="1" dirty="0">
              <a:solidFill>
                <a:prstClr val="black"/>
              </a:solidFill>
            </a:endParaRPr>
          </a:p>
        </p:txBody>
      </p:sp>
      <p:sp>
        <p:nvSpPr>
          <p:cNvPr id="76" name="Rectangle 66"/>
          <p:cNvSpPr>
            <a:spLocks noChangeArrowheads="1"/>
          </p:cNvSpPr>
          <p:nvPr/>
        </p:nvSpPr>
        <p:spPr bwMode="auto">
          <a:xfrm>
            <a:off x="8002947" y="5866443"/>
            <a:ext cx="2512721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800" b="1" dirty="0">
                <a:solidFill>
                  <a:srgbClr val="0000CC"/>
                </a:solidFill>
              </a:rPr>
              <a:t>SCOPE &amp; PLAN FOR HORIZONTAL DEPLOYMENT</a:t>
            </a:r>
          </a:p>
        </p:txBody>
      </p:sp>
      <p:sp>
        <p:nvSpPr>
          <p:cNvPr id="77" name="Rectangle 67"/>
          <p:cNvSpPr>
            <a:spLocks noChangeArrowheads="1"/>
          </p:cNvSpPr>
          <p:nvPr/>
        </p:nvSpPr>
        <p:spPr bwMode="auto">
          <a:xfrm>
            <a:off x="8840510" y="5333133"/>
            <a:ext cx="837574" cy="304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800" b="1" dirty="0">
                <a:solidFill>
                  <a:prstClr val="black"/>
                </a:solidFill>
              </a:rPr>
              <a:t>LABOUR COST </a:t>
            </a:r>
          </a:p>
          <a:p>
            <a:pPr algn="ctr"/>
            <a:r>
              <a:rPr lang="en-US" altLang="en-US" sz="800" b="1" dirty="0">
                <a:solidFill>
                  <a:prstClr val="black"/>
                </a:solidFill>
              </a:rPr>
              <a:t>IN RS</a:t>
            </a:r>
            <a:endParaRPr lang="en-US" altLang="en-US" sz="1000" b="1" dirty="0">
              <a:solidFill>
                <a:prstClr val="black"/>
              </a:solidFill>
            </a:endParaRPr>
          </a:p>
        </p:txBody>
      </p:sp>
      <p:sp>
        <p:nvSpPr>
          <p:cNvPr id="78" name="Rectangle 68"/>
          <p:cNvSpPr>
            <a:spLocks noChangeArrowheads="1"/>
          </p:cNvSpPr>
          <p:nvPr/>
        </p:nvSpPr>
        <p:spPr bwMode="auto">
          <a:xfrm>
            <a:off x="9678095" y="5333128"/>
            <a:ext cx="837573" cy="3047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8000" tIns="72000" rIns="180000" anchor="ctr"/>
          <a:lstStyle/>
          <a:p>
            <a:pPr algn="ctr"/>
            <a:r>
              <a:rPr lang="en-US" altLang="en-US" sz="800" b="1" dirty="0">
                <a:solidFill>
                  <a:prstClr val="black"/>
                </a:solidFill>
              </a:rPr>
              <a:t>TOTAL COST </a:t>
            </a:r>
          </a:p>
          <a:p>
            <a:pPr algn="ctr"/>
            <a:r>
              <a:rPr lang="en-US" altLang="en-US" sz="800" b="1" dirty="0">
                <a:solidFill>
                  <a:prstClr val="black"/>
                </a:solidFill>
              </a:rPr>
              <a:t>IN RS</a:t>
            </a:r>
            <a:endParaRPr lang="en-US" altLang="en-US" sz="1000" b="1" dirty="0">
              <a:solidFill>
                <a:prstClr val="black"/>
              </a:solidFill>
            </a:endParaRPr>
          </a:p>
        </p:txBody>
      </p:sp>
      <p:sp>
        <p:nvSpPr>
          <p:cNvPr id="79" name="Rectangle 69"/>
          <p:cNvSpPr>
            <a:spLocks noChangeArrowheads="1"/>
          </p:cNvSpPr>
          <p:nvPr/>
        </p:nvSpPr>
        <p:spPr bwMode="auto">
          <a:xfrm>
            <a:off x="8002936" y="5637881"/>
            <a:ext cx="837574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000" b="1" dirty="0">
                <a:solidFill>
                  <a:prstClr val="black"/>
                </a:solidFill>
              </a:rPr>
              <a:t>------------</a:t>
            </a:r>
          </a:p>
        </p:txBody>
      </p:sp>
      <p:sp>
        <p:nvSpPr>
          <p:cNvPr id="80" name="Rectangle 70"/>
          <p:cNvSpPr>
            <a:spLocks noChangeArrowheads="1"/>
          </p:cNvSpPr>
          <p:nvPr/>
        </p:nvSpPr>
        <p:spPr bwMode="auto">
          <a:xfrm>
            <a:off x="8840510" y="5637881"/>
            <a:ext cx="837574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000" b="1" dirty="0">
                <a:solidFill>
                  <a:prstClr val="black"/>
                </a:solidFill>
              </a:rPr>
              <a:t>-------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1" name="Rectangle 71"/>
          <p:cNvSpPr>
            <a:spLocks noChangeArrowheads="1"/>
          </p:cNvSpPr>
          <p:nvPr/>
        </p:nvSpPr>
        <p:spPr bwMode="auto">
          <a:xfrm>
            <a:off x="9678083" y="5637881"/>
            <a:ext cx="837574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000" b="1" dirty="0">
                <a:solidFill>
                  <a:prstClr val="black"/>
                </a:solidFill>
              </a:rPr>
              <a:t>---------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2" name="Rectangle 72"/>
          <p:cNvSpPr>
            <a:spLocks noChangeArrowheads="1"/>
          </p:cNvSpPr>
          <p:nvPr/>
        </p:nvSpPr>
        <p:spPr bwMode="auto">
          <a:xfrm>
            <a:off x="8002947" y="6095004"/>
            <a:ext cx="228429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SR.</a:t>
            </a:r>
          </a:p>
          <a:p>
            <a:pPr algn="ctr"/>
            <a:r>
              <a:rPr lang="en-US" sz="700" b="1" dirty="0">
                <a:solidFill>
                  <a:prstClr val="black"/>
                </a:solidFill>
              </a:rPr>
              <a:t>NO.</a:t>
            </a:r>
          </a:p>
        </p:txBody>
      </p:sp>
      <p:sp>
        <p:nvSpPr>
          <p:cNvPr id="83" name="Rectangle 73"/>
          <p:cNvSpPr>
            <a:spLocks noChangeArrowheads="1"/>
          </p:cNvSpPr>
          <p:nvPr/>
        </p:nvSpPr>
        <p:spPr bwMode="auto">
          <a:xfrm>
            <a:off x="8231365" y="6095004"/>
            <a:ext cx="456858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800" b="1" dirty="0">
                <a:solidFill>
                  <a:prstClr val="black"/>
                </a:solidFill>
              </a:rPr>
              <a:t>CELL</a:t>
            </a:r>
          </a:p>
        </p:txBody>
      </p:sp>
      <p:sp>
        <p:nvSpPr>
          <p:cNvPr id="84" name="Rectangle 74"/>
          <p:cNvSpPr>
            <a:spLocks noChangeArrowheads="1"/>
          </p:cNvSpPr>
          <p:nvPr/>
        </p:nvSpPr>
        <p:spPr bwMode="auto">
          <a:xfrm>
            <a:off x="8688233" y="6095004"/>
            <a:ext cx="533001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T</a:t>
            </a:r>
            <a:r>
              <a:rPr lang="en-US" sz="800" b="1" dirty="0">
                <a:solidFill>
                  <a:prstClr val="black"/>
                </a:solidFill>
              </a:rPr>
              <a:t>ARGE</a:t>
            </a:r>
            <a:r>
              <a:rPr lang="en-US" sz="1000" b="1" dirty="0">
                <a:solidFill>
                  <a:prstClr val="black"/>
                </a:solidFill>
              </a:rPr>
              <a:t>T</a:t>
            </a:r>
          </a:p>
        </p:txBody>
      </p:sp>
      <p:sp>
        <p:nvSpPr>
          <p:cNvPr id="85" name="Rectangle 75"/>
          <p:cNvSpPr>
            <a:spLocks noChangeArrowheads="1"/>
          </p:cNvSpPr>
          <p:nvPr/>
        </p:nvSpPr>
        <p:spPr bwMode="auto">
          <a:xfrm>
            <a:off x="9221225" y="6095004"/>
            <a:ext cx="837574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800" b="1" dirty="0">
                <a:solidFill>
                  <a:prstClr val="black"/>
                </a:solidFill>
              </a:rPr>
              <a:t>RESPONSIBILIT</a:t>
            </a:r>
            <a:r>
              <a:rPr lang="en-US" sz="1000" b="1" dirty="0">
                <a:solidFill>
                  <a:prstClr val="black"/>
                </a:solidFill>
              </a:rPr>
              <a:t>Y</a:t>
            </a:r>
          </a:p>
        </p:txBody>
      </p:sp>
      <p:sp>
        <p:nvSpPr>
          <p:cNvPr id="86" name="Rectangle 76"/>
          <p:cNvSpPr>
            <a:spLocks noChangeArrowheads="1"/>
          </p:cNvSpPr>
          <p:nvPr/>
        </p:nvSpPr>
        <p:spPr bwMode="auto">
          <a:xfrm>
            <a:off x="10058799" y="6095004"/>
            <a:ext cx="456858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800" b="1" dirty="0">
                <a:solidFill>
                  <a:prstClr val="black"/>
                </a:solidFill>
              </a:rPr>
              <a:t>STATUS</a:t>
            </a:r>
          </a:p>
        </p:txBody>
      </p:sp>
      <p:sp>
        <p:nvSpPr>
          <p:cNvPr id="87" name="Rectangle 78"/>
          <p:cNvSpPr>
            <a:spLocks noChangeArrowheads="1"/>
          </p:cNvSpPr>
          <p:nvPr/>
        </p:nvSpPr>
        <p:spPr bwMode="auto">
          <a:xfrm>
            <a:off x="8231365" y="6323560"/>
            <a:ext cx="456858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8" name="Rectangle 79"/>
          <p:cNvSpPr>
            <a:spLocks noChangeArrowheads="1"/>
          </p:cNvSpPr>
          <p:nvPr/>
        </p:nvSpPr>
        <p:spPr bwMode="auto">
          <a:xfrm>
            <a:off x="8688233" y="6323560"/>
            <a:ext cx="533001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-------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9" name="Rectangle 80"/>
          <p:cNvSpPr>
            <a:spLocks noChangeArrowheads="1"/>
          </p:cNvSpPr>
          <p:nvPr/>
        </p:nvSpPr>
        <p:spPr bwMode="auto">
          <a:xfrm>
            <a:off x="9221225" y="6323560"/>
            <a:ext cx="837574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90" name="Rectangle 81"/>
          <p:cNvSpPr>
            <a:spLocks noChangeArrowheads="1"/>
          </p:cNvSpPr>
          <p:nvPr/>
        </p:nvSpPr>
        <p:spPr bwMode="auto">
          <a:xfrm>
            <a:off x="9982656" y="6323560"/>
            <a:ext cx="609144" cy="380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91" name="Rectangle 85"/>
          <p:cNvSpPr>
            <a:spLocks noChangeArrowheads="1"/>
          </p:cNvSpPr>
          <p:nvPr/>
        </p:nvSpPr>
        <p:spPr bwMode="auto">
          <a:xfrm>
            <a:off x="8002947" y="3276079"/>
            <a:ext cx="2512721" cy="304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rgbClr val="0000CC"/>
                </a:solidFill>
              </a:rPr>
              <a:t>KAIZEN SUSTENANCE</a:t>
            </a:r>
          </a:p>
        </p:txBody>
      </p:sp>
      <p:sp>
        <p:nvSpPr>
          <p:cNvPr id="93" name="Rectangle 105"/>
          <p:cNvSpPr>
            <a:spLocks noChangeArrowheads="1"/>
          </p:cNvSpPr>
          <p:nvPr/>
        </p:nvSpPr>
        <p:spPr bwMode="auto">
          <a:xfrm>
            <a:off x="1683063" y="152400"/>
            <a:ext cx="8832594" cy="65520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4" name="Line 83"/>
          <p:cNvSpPr>
            <a:spLocks noChangeShapeType="1"/>
          </p:cNvSpPr>
          <p:nvPr/>
        </p:nvSpPr>
        <p:spPr bwMode="auto">
          <a:xfrm>
            <a:off x="7850650" y="1979306"/>
            <a:ext cx="0" cy="26824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5" name="Rectangle 84"/>
          <p:cNvSpPr>
            <a:spLocks noChangeArrowheads="1"/>
          </p:cNvSpPr>
          <p:nvPr/>
        </p:nvSpPr>
        <p:spPr bwMode="auto">
          <a:xfrm>
            <a:off x="4804934" y="1371400"/>
            <a:ext cx="1847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96" name="Rectangle 82"/>
          <p:cNvSpPr>
            <a:spLocks noChangeArrowheads="1"/>
          </p:cNvSpPr>
          <p:nvPr/>
        </p:nvSpPr>
        <p:spPr bwMode="auto">
          <a:xfrm>
            <a:off x="1741481" y="5637877"/>
            <a:ext cx="2969579" cy="380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100" b="1" dirty="0">
                <a:solidFill>
                  <a:srgbClr val="FF0000"/>
                </a:solidFill>
              </a:rPr>
              <a:t>ROOT CAUSE </a:t>
            </a:r>
            <a:r>
              <a:rPr lang="en-US" sz="1100" b="1" dirty="0">
                <a:solidFill>
                  <a:srgbClr val="FF0000"/>
                </a:solidFill>
              </a:rPr>
              <a:t>:- </a:t>
            </a:r>
            <a:r>
              <a:rPr lang="en-US" sz="1100" b="1" dirty="0">
                <a:solidFill>
                  <a:srgbClr val="FF0000"/>
                </a:solidFill>
              </a:rPr>
              <a:t>Drop in oil pressure</a:t>
            </a:r>
            <a:endParaRPr lang="en-US" altLang="en-US" sz="11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97" name="Line 86"/>
          <p:cNvSpPr>
            <a:spLocks noChangeShapeType="1"/>
          </p:cNvSpPr>
          <p:nvPr/>
        </p:nvSpPr>
        <p:spPr bwMode="auto">
          <a:xfrm>
            <a:off x="7850650" y="1904711"/>
            <a:ext cx="0" cy="27300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8" name="Line 87"/>
          <p:cNvSpPr>
            <a:spLocks noChangeShapeType="1"/>
          </p:cNvSpPr>
          <p:nvPr/>
        </p:nvSpPr>
        <p:spPr bwMode="auto">
          <a:xfrm>
            <a:off x="7850650" y="2152318"/>
            <a:ext cx="0" cy="76187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9" name="Rectangle 84"/>
          <p:cNvSpPr>
            <a:spLocks noChangeArrowheads="1"/>
          </p:cNvSpPr>
          <p:nvPr/>
        </p:nvSpPr>
        <p:spPr bwMode="auto">
          <a:xfrm>
            <a:off x="7393802" y="3657015"/>
            <a:ext cx="609145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AFTER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8155222" y="6323560"/>
            <a:ext cx="609144" cy="380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NA 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101" name="Rectangle 78"/>
          <p:cNvSpPr>
            <a:spLocks noChangeArrowheads="1"/>
          </p:cNvSpPr>
          <p:nvPr/>
        </p:nvSpPr>
        <p:spPr bwMode="auto">
          <a:xfrm>
            <a:off x="8002947" y="6323560"/>
            <a:ext cx="228429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102" name="Rectangle 53"/>
          <p:cNvSpPr>
            <a:spLocks noChangeArrowheads="1"/>
          </p:cNvSpPr>
          <p:nvPr/>
        </p:nvSpPr>
        <p:spPr bwMode="auto">
          <a:xfrm>
            <a:off x="8002947" y="2057079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>
                <a:solidFill>
                  <a:prstClr val="black"/>
                </a:solidFill>
              </a:rPr>
              <a:t>Bhavesh Pednekar, Ajay Bhor,</a:t>
            </a:r>
            <a:endParaRPr lang="en-US" sz="1100" b="1" dirty="0">
              <a:solidFill>
                <a:prstClr val="black"/>
              </a:solidFill>
            </a:endParaRPr>
          </a:p>
        </p:txBody>
      </p:sp>
      <p:sp>
        <p:nvSpPr>
          <p:cNvPr id="103" name="Rectangle 54"/>
          <p:cNvSpPr>
            <a:spLocks noChangeArrowheads="1"/>
          </p:cNvSpPr>
          <p:nvPr/>
        </p:nvSpPr>
        <p:spPr bwMode="auto">
          <a:xfrm>
            <a:off x="8002947" y="2209453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>
                <a:solidFill>
                  <a:prstClr val="black"/>
                </a:solidFill>
              </a:rPr>
              <a:t>Janardan Sathe, Sunil Kinkar</a:t>
            </a:r>
            <a:endParaRPr lang="en-US" sz="1100" b="1" dirty="0">
              <a:solidFill>
                <a:prstClr val="black"/>
              </a:solidFill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8002947" y="3580823"/>
            <a:ext cx="2512721" cy="1523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 sz="1100" b="1" dirty="0">
                <a:solidFill>
                  <a:srgbClr val="0000CC"/>
                </a:solidFill>
              </a:rPr>
              <a:t>WHAT TO </a:t>
            </a:r>
            <a:r>
              <a:rPr lang="en-US" sz="1100" b="1" dirty="0">
                <a:solidFill>
                  <a:srgbClr val="0000CC"/>
                </a:solidFill>
              </a:rPr>
              <a:t>DO: </a:t>
            </a:r>
            <a:r>
              <a:rPr lang="en-US" sz="1100" b="1" dirty="0"/>
              <a:t>NA</a:t>
            </a:r>
          </a:p>
          <a:p>
            <a:pPr>
              <a:defRPr/>
            </a:pPr>
            <a:r>
              <a:rPr lang="en-US" sz="1100" b="1" dirty="0">
                <a:solidFill>
                  <a:srgbClr val="0000CC"/>
                </a:solidFill>
              </a:rPr>
              <a:t>HOW TO DO :   </a:t>
            </a:r>
            <a:r>
              <a:rPr lang="en-US" sz="1100" b="1" dirty="0"/>
              <a:t> </a:t>
            </a:r>
            <a:r>
              <a:rPr lang="en-US" sz="1100" b="1" dirty="0"/>
              <a:t>NA</a:t>
            </a:r>
          </a:p>
          <a:p>
            <a:pPr>
              <a:defRPr/>
            </a:pPr>
            <a:r>
              <a:rPr lang="en-US" sz="1100" b="1" dirty="0">
                <a:solidFill>
                  <a:srgbClr val="0000CC"/>
                </a:solidFill>
              </a:rPr>
              <a:t>FREQUENCY : </a:t>
            </a:r>
            <a:r>
              <a:rPr lang="en-US" sz="1100" b="1" dirty="0"/>
              <a:t>NA</a:t>
            </a:r>
            <a:r>
              <a:rPr lang="en-US" sz="1200" b="1" dirty="0"/>
              <a:t>.</a:t>
            </a:r>
            <a:endParaRPr lang="en-US" sz="1050" b="1" dirty="0"/>
          </a:p>
        </p:txBody>
      </p:sp>
      <p:sp>
        <p:nvSpPr>
          <p:cNvPr id="105" name="Rectangle 83"/>
          <p:cNvSpPr>
            <a:spLocks noChangeArrowheads="1"/>
          </p:cNvSpPr>
          <p:nvPr/>
        </p:nvSpPr>
        <p:spPr bwMode="auto">
          <a:xfrm>
            <a:off x="4119650" y="3657015"/>
            <a:ext cx="609145" cy="228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BEFORE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06267" y="234332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P15</a:t>
            </a:r>
            <a:endParaRPr lang="en-US" b="1" dirty="0"/>
          </a:p>
        </p:txBody>
      </p:sp>
      <p:pic>
        <p:nvPicPr>
          <p:cNvPr id="4098" name="Picture 2" descr="P:\Bhavesh\20160812_145318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00" y="-5715000"/>
            <a:ext cx="48768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P:\Bhavesh\20160812_14531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242" y="2247549"/>
            <a:ext cx="2184038" cy="1638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:\Bhavesh\20160812_145338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928" y="1772237"/>
            <a:ext cx="2588872" cy="1941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" name="TextBox 105"/>
          <p:cNvSpPr txBox="1"/>
          <p:nvPr/>
        </p:nvSpPr>
        <p:spPr>
          <a:xfrm>
            <a:off x="5410201" y="4082149"/>
            <a:ext cx="1759777" cy="276999"/>
          </a:xfrm>
          <a:prstGeom prst="rect">
            <a:avLst/>
          </a:prstGeom>
          <a:noFill/>
        </p:spPr>
        <p:txBody>
          <a:bodyPr wrap="none" lIns="182880" spcCol="182880" rtlCol="0">
            <a:spAutoFit/>
          </a:bodyPr>
          <a:lstStyle/>
          <a:p>
            <a:pPr marL="457200" indent="-457200"/>
            <a:r>
              <a:rPr lang="en-US" sz="1200" b="1" dirty="0">
                <a:latin typeface="Lucida Bright" pitchFamily="18" charset="0"/>
              </a:rPr>
              <a:t>Result Monitoring  </a:t>
            </a:r>
          </a:p>
        </p:txBody>
      </p:sp>
      <p:graphicFrame>
        <p:nvGraphicFramePr>
          <p:cNvPr id="107" name="Chart 106"/>
          <p:cNvGraphicFramePr>
            <a:graphicFrameLocks/>
          </p:cNvGraphicFramePr>
          <p:nvPr>
            <p:extLst/>
          </p:nvPr>
        </p:nvGraphicFramePr>
        <p:xfrm>
          <a:off x="4769476" y="4387146"/>
          <a:ext cx="3215734" cy="2317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301975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Application>Microsoft Office PowerPoint</Application>
  <PresentationFormat>Widescreen</PresentationFormat>
  <Paragraphs>101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 Bright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Shrikant Kulkarni</dc:creator>
  <cp:lastModifiedBy>Shrikant Kulkarni</cp:lastModifiedBy>
  <cp:revision>1</cp:revision>
  <dcterms:created xsi:type="dcterms:W3CDTF">2016-10-25T06:46:26Z</dcterms:created>
  <dcterms:modified xsi:type="dcterms:W3CDTF">2016-10-25T06:46:38Z</dcterms:modified>
</cp:coreProperties>
</file>